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78" r:id="rId9"/>
    <p:sldId id="279" r:id="rId10"/>
    <p:sldId id="280" r:id="rId11"/>
    <p:sldId id="277" r:id="rId12"/>
    <p:sldId id="267" r:id="rId13"/>
    <p:sldId id="268" r:id="rId14"/>
    <p:sldId id="269" r:id="rId15"/>
    <p:sldId id="270" r:id="rId16"/>
    <p:sldId id="271" r:id="rId17"/>
    <p:sldId id="272" r:id="rId18"/>
    <p:sldId id="273" r:id="rId19"/>
    <p:sldId id="274" r:id="rId20"/>
    <p:sldId id="275" r:id="rId21"/>
    <p:sldId id="276" r:id="rId22"/>
    <p:sldId id="264" r:id="rId23"/>
    <p:sldId id="265" r:id="rId24"/>
    <p:sldId id="266" r:id="rId2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39F57-A2A9-4E4C-8320-F825E3CFC575}" v="10" dt="2023-09-28T10:16:11.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82" d="100"/>
          <a:sy n="82" d="100"/>
        </p:scale>
        <p:origin x="1502"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34283-D32E-42CF-B15E-EA97071F67B6}" type="datetimeFigureOut">
              <a:rPr lang="en-IN" smtClean="0"/>
              <a:t>07-12-2023</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19A62-21E2-4C7C-9556-9C58466AA2A0}" type="slidenum">
              <a:rPr lang="en-IN" smtClean="0"/>
              <a:t>‹#›</a:t>
            </a:fld>
            <a:endParaRPr lang="en-IN" dirty="0"/>
          </a:p>
        </p:txBody>
      </p:sp>
    </p:spTree>
    <p:extLst>
      <p:ext uri="{BB962C8B-B14F-4D97-AF65-F5344CB8AC3E}">
        <p14:creationId xmlns:p14="http://schemas.microsoft.com/office/powerpoint/2010/main" val="59943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119A62-21E2-4C7C-9556-9C58466AA2A0}" type="slidenum">
              <a:rPr lang="en-IN" smtClean="0"/>
              <a:t>7</a:t>
            </a:fld>
            <a:endParaRPr lang="en-IN" dirty="0"/>
          </a:p>
        </p:txBody>
      </p:sp>
    </p:spTree>
    <p:extLst>
      <p:ext uri="{BB962C8B-B14F-4D97-AF65-F5344CB8AC3E}">
        <p14:creationId xmlns:p14="http://schemas.microsoft.com/office/powerpoint/2010/main" val="155915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12/7/2023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12/7/2023</a:t>
            </a:fld>
            <a:endParaRPr lang="en-US" dirty="0"/>
          </a:p>
        </p:txBody>
      </p:sp>
      <p:sp>
        <p:nvSpPr>
          <p:cNvPr id="11" name="Footer Placeholder 4"/>
          <p:cNvSpPr>
            <a:spLocks noGrp="1"/>
          </p:cNvSpPr>
          <p:nvPr>
            <p:ph type="ftr" sz="quarter" idx="11"/>
          </p:nvPr>
        </p:nvSpPr>
        <p:spPr/>
        <p:txBody>
          <a:bodyPr/>
          <a:lstStyle>
            <a:lvl1pPr>
              <a:defRPr/>
            </a:lvl1pPr>
          </a:lstStyle>
          <a:p>
            <a:endParaRPr lang="en-US" dirty="0"/>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dirty="0"/>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12/7/2023</a:t>
            </a:fld>
            <a:endParaRPr lang="en-US" dirty="0"/>
          </a:p>
        </p:txBody>
      </p:sp>
      <p:sp>
        <p:nvSpPr>
          <p:cNvPr id="24" name="Footer Placeholder 23"/>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dirty="0"/>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12/7/2023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dirty="0"/>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dirty="0">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dirty="0">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29129"/>
            <a:ext cx="5112568" cy="2492990"/>
          </a:xfrm>
          <a:prstGeom prst="rect">
            <a:avLst/>
          </a:prstGeom>
          <a:solidFill>
            <a:schemeClr val="accent6">
              <a:lumMod val="60000"/>
              <a:lumOff val="40000"/>
            </a:schemeClr>
          </a:solidFill>
        </p:spPr>
        <p:txBody>
          <a:bodyPr wrap="square" rtlCol="0">
            <a:spAutoFit/>
          </a:bodyPr>
          <a:lstStyle/>
          <a:p>
            <a:r>
              <a:rPr lang="en-US" sz="2000" dirty="0"/>
              <a:t>Team Details:</a:t>
            </a:r>
          </a:p>
          <a:p>
            <a:r>
              <a:rPr lang="en-US" sz="2000" dirty="0"/>
              <a:t>Keshav Jindal (2310990713)</a:t>
            </a:r>
          </a:p>
          <a:p>
            <a:r>
              <a:rPr lang="en-US" sz="2000" dirty="0"/>
              <a:t>Khushi (2310990714)</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a:t>
            </a:r>
          </a:p>
          <a:p>
            <a:r>
              <a:rPr lang="en-US" sz="2000" dirty="0">
                <a:solidFill>
                  <a:schemeClr val="bg1"/>
                </a:solidFill>
                <a:latin typeface="Times New Roman" pitchFamily="18" charset="0"/>
                <a:cs typeface="Times New Roman" pitchFamily="18" charset="0"/>
              </a:rPr>
              <a:t>Dr. Harveen Kaur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606B2-D3EC-837C-67AD-EB4C6414276E}"/>
              </a:ext>
            </a:extLst>
          </p:cNvPr>
          <p:cNvPicPr>
            <a:picLocks noChangeAspect="1"/>
          </p:cNvPicPr>
          <p:nvPr/>
        </p:nvPicPr>
        <p:blipFill>
          <a:blip r:embed="rId2"/>
          <a:stretch>
            <a:fillRect/>
          </a:stretch>
        </p:blipFill>
        <p:spPr>
          <a:xfrm>
            <a:off x="1238660" y="1791478"/>
            <a:ext cx="7074916" cy="4460031"/>
          </a:xfrm>
          <a:prstGeom prst="rect">
            <a:avLst/>
          </a:prstGeom>
        </p:spPr>
      </p:pic>
      <p:sp>
        <p:nvSpPr>
          <p:cNvPr id="4" name="TextBox 3">
            <a:extLst>
              <a:ext uri="{FF2B5EF4-FFF2-40B4-BE49-F238E27FC236}">
                <a16:creationId xmlns:a16="http://schemas.microsoft.com/office/drawing/2014/main" id="{E8A34368-4952-631F-9654-3975425F6941}"/>
              </a:ext>
            </a:extLst>
          </p:cNvPr>
          <p:cNvSpPr txBox="1"/>
          <p:nvPr/>
        </p:nvSpPr>
        <p:spPr>
          <a:xfrm>
            <a:off x="457200" y="970384"/>
            <a:ext cx="2911151"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CONTACT US:</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872365"/>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6FBAE-88C9-C76A-3A1E-A0EC8C35AD5D}"/>
              </a:ext>
            </a:extLst>
          </p:cNvPr>
          <p:cNvPicPr>
            <a:picLocks noChangeAspect="1"/>
          </p:cNvPicPr>
          <p:nvPr/>
        </p:nvPicPr>
        <p:blipFill>
          <a:blip r:embed="rId2"/>
          <a:stretch>
            <a:fillRect/>
          </a:stretch>
        </p:blipFill>
        <p:spPr>
          <a:xfrm>
            <a:off x="68966" y="1082086"/>
            <a:ext cx="4472203" cy="3583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154DA16-1942-6281-6B60-947E09C42736}"/>
              </a:ext>
            </a:extLst>
          </p:cNvPr>
          <p:cNvPicPr>
            <a:picLocks noChangeAspect="1"/>
          </p:cNvPicPr>
          <p:nvPr/>
        </p:nvPicPr>
        <p:blipFill>
          <a:blip r:embed="rId3"/>
          <a:stretch>
            <a:fillRect/>
          </a:stretch>
        </p:blipFill>
        <p:spPr>
          <a:xfrm>
            <a:off x="4602833" y="2547258"/>
            <a:ext cx="4503034" cy="3323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3337095"/>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F79C72-F83F-6A97-6829-ED9704014B25}"/>
              </a:ext>
            </a:extLst>
          </p:cNvPr>
          <p:cNvPicPr>
            <a:picLocks noChangeAspect="1"/>
          </p:cNvPicPr>
          <p:nvPr/>
        </p:nvPicPr>
        <p:blipFill>
          <a:blip r:embed="rId2"/>
          <a:stretch>
            <a:fillRect/>
          </a:stretch>
        </p:blipFill>
        <p:spPr>
          <a:xfrm>
            <a:off x="124958" y="933060"/>
            <a:ext cx="8894083" cy="5561045"/>
          </a:xfrm>
          <a:prstGeom prst="rect">
            <a:avLst/>
          </a:prstGeom>
        </p:spPr>
      </p:pic>
    </p:spTree>
    <p:extLst>
      <p:ext uri="{BB962C8B-B14F-4D97-AF65-F5344CB8AC3E}">
        <p14:creationId xmlns:p14="http://schemas.microsoft.com/office/powerpoint/2010/main" val="1233204303"/>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20FC8-553E-BC10-9A06-6DFA22938B67}"/>
              </a:ext>
            </a:extLst>
          </p:cNvPr>
          <p:cNvPicPr>
            <a:picLocks noChangeAspect="1"/>
          </p:cNvPicPr>
          <p:nvPr/>
        </p:nvPicPr>
        <p:blipFill>
          <a:blip r:embed="rId2"/>
          <a:stretch>
            <a:fillRect/>
          </a:stretch>
        </p:blipFill>
        <p:spPr>
          <a:xfrm>
            <a:off x="139958" y="951722"/>
            <a:ext cx="8808099" cy="5523723"/>
          </a:xfrm>
          <a:prstGeom prst="rect">
            <a:avLst/>
          </a:prstGeom>
          <a:effectLst>
            <a:softEdge rad="12700"/>
          </a:effectLst>
        </p:spPr>
      </p:pic>
    </p:spTree>
    <p:extLst>
      <p:ext uri="{BB962C8B-B14F-4D97-AF65-F5344CB8AC3E}">
        <p14:creationId xmlns:p14="http://schemas.microsoft.com/office/powerpoint/2010/main" val="2615342330"/>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31F658-DADC-9355-3F30-57DEB23095E1}"/>
              </a:ext>
            </a:extLst>
          </p:cNvPr>
          <p:cNvPicPr>
            <a:picLocks noChangeAspect="1"/>
          </p:cNvPicPr>
          <p:nvPr/>
        </p:nvPicPr>
        <p:blipFill>
          <a:blip r:embed="rId2"/>
          <a:stretch>
            <a:fillRect/>
          </a:stretch>
        </p:blipFill>
        <p:spPr>
          <a:xfrm>
            <a:off x="141257" y="923730"/>
            <a:ext cx="8778808" cy="5691674"/>
          </a:xfrm>
          <a:prstGeom prst="rect">
            <a:avLst/>
          </a:prstGeom>
        </p:spPr>
      </p:pic>
    </p:spTree>
    <p:extLst>
      <p:ext uri="{BB962C8B-B14F-4D97-AF65-F5344CB8AC3E}">
        <p14:creationId xmlns:p14="http://schemas.microsoft.com/office/powerpoint/2010/main" val="2552481974"/>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6B82CE-EC35-8647-810C-0B8A1825DFF5}"/>
              </a:ext>
            </a:extLst>
          </p:cNvPr>
          <p:cNvPicPr>
            <a:picLocks noChangeAspect="1"/>
          </p:cNvPicPr>
          <p:nvPr/>
        </p:nvPicPr>
        <p:blipFill>
          <a:blip r:embed="rId2"/>
          <a:stretch>
            <a:fillRect/>
          </a:stretch>
        </p:blipFill>
        <p:spPr>
          <a:xfrm>
            <a:off x="4638083" y="867745"/>
            <a:ext cx="4375288" cy="5747657"/>
          </a:xfrm>
          <a:prstGeom prst="rect">
            <a:avLst/>
          </a:prstGeom>
        </p:spPr>
      </p:pic>
      <p:pic>
        <p:nvPicPr>
          <p:cNvPr id="7" name="Picture 6">
            <a:extLst>
              <a:ext uri="{FF2B5EF4-FFF2-40B4-BE49-F238E27FC236}">
                <a16:creationId xmlns:a16="http://schemas.microsoft.com/office/drawing/2014/main" id="{9CA6878B-192E-32AE-4A41-7B7EE13CB359}"/>
              </a:ext>
            </a:extLst>
          </p:cNvPr>
          <p:cNvPicPr>
            <a:picLocks noChangeAspect="1"/>
          </p:cNvPicPr>
          <p:nvPr/>
        </p:nvPicPr>
        <p:blipFill>
          <a:blip r:embed="rId3"/>
          <a:stretch>
            <a:fillRect/>
          </a:stretch>
        </p:blipFill>
        <p:spPr>
          <a:xfrm>
            <a:off x="72528" y="867746"/>
            <a:ext cx="4499472" cy="5747658"/>
          </a:xfrm>
          <a:prstGeom prst="rect">
            <a:avLst/>
          </a:prstGeom>
        </p:spPr>
      </p:pic>
    </p:spTree>
    <p:extLst>
      <p:ext uri="{BB962C8B-B14F-4D97-AF65-F5344CB8AC3E}">
        <p14:creationId xmlns:p14="http://schemas.microsoft.com/office/powerpoint/2010/main" val="1345424651"/>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E08F4-BD2A-6E43-AEDA-F64E02894B50}"/>
              </a:ext>
            </a:extLst>
          </p:cNvPr>
          <p:cNvPicPr>
            <a:picLocks noChangeAspect="1"/>
          </p:cNvPicPr>
          <p:nvPr/>
        </p:nvPicPr>
        <p:blipFill>
          <a:blip r:embed="rId2"/>
          <a:stretch>
            <a:fillRect/>
          </a:stretch>
        </p:blipFill>
        <p:spPr>
          <a:xfrm>
            <a:off x="158621" y="905346"/>
            <a:ext cx="8621485" cy="5626083"/>
          </a:xfrm>
          <a:prstGeom prst="rect">
            <a:avLst/>
          </a:prstGeom>
        </p:spPr>
      </p:pic>
    </p:spTree>
    <p:extLst>
      <p:ext uri="{BB962C8B-B14F-4D97-AF65-F5344CB8AC3E}">
        <p14:creationId xmlns:p14="http://schemas.microsoft.com/office/powerpoint/2010/main" val="853310033"/>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18E6D-E51A-C391-8340-A7D816C9C93D}"/>
              </a:ext>
            </a:extLst>
          </p:cNvPr>
          <p:cNvPicPr>
            <a:picLocks noChangeAspect="1"/>
          </p:cNvPicPr>
          <p:nvPr/>
        </p:nvPicPr>
        <p:blipFill>
          <a:blip r:embed="rId2"/>
          <a:stretch>
            <a:fillRect/>
          </a:stretch>
        </p:blipFill>
        <p:spPr>
          <a:xfrm>
            <a:off x="195943" y="918721"/>
            <a:ext cx="8752114" cy="5612707"/>
          </a:xfrm>
          <a:prstGeom prst="rect">
            <a:avLst/>
          </a:prstGeom>
        </p:spPr>
      </p:pic>
    </p:spTree>
    <p:extLst>
      <p:ext uri="{BB962C8B-B14F-4D97-AF65-F5344CB8AC3E}">
        <p14:creationId xmlns:p14="http://schemas.microsoft.com/office/powerpoint/2010/main" val="780030783"/>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AD0BF-741C-3F8A-9868-0D44BB8BD61E}"/>
              </a:ext>
            </a:extLst>
          </p:cNvPr>
          <p:cNvPicPr>
            <a:picLocks noChangeAspect="1"/>
          </p:cNvPicPr>
          <p:nvPr/>
        </p:nvPicPr>
        <p:blipFill>
          <a:blip r:embed="rId2"/>
          <a:stretch>
            <a:fillRect/>
          </a:stretch>
        </p:blipFill>
        <p:spPr>
          <a:xfrm>
            <a:off x="90462" y="923731"/>
            <a:ext cx="8894918" cy="5607698"/>
          </a:xfrm>
          <a:prstGeom prst="rect">
            <a:avLst/>
          </a:prstGeom>
        </p:spPr>
      </p:pic>
    </p:spTree>
    <p:extLst>
      <p:ext uri="{BB962C8B-B14F-4D97-AF65-F5344CB8AC3E}">
        <p14:creationId xmlns:p14="http://schemas.microsoft.com/office/powerpoint/2010/main" val="1453824891"/>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4B56F-9D8C-A4E9-5CED-AEAACEB319AC}"/>
              </a:ext>
            </a:extLst>
          </p:cNvPr>
          <p:cNvPicPr>
            <a:picLocks noChangeAspect="1"/>
          </p:cNvPicPr>
          <p:nvPr/>
        </p:nvPicPr>
        <p:blipFill>
          <a:blip r:embed="rId2"/>
          <a:stretch>
            <a:fillRect/>
          </a:stretch>
        </p:blipFill>
        <p:spPr>
          <a:xfrm>
            <a:off x="130628" y="905070"/>
            <a:ext cx="8901405" cy="5617028"/>
          </a:xfrm>
          <a:prstGeom prst="rect">
            <a:avLst/>
          </a:prstGeom>
        </p:spPr>
      </p:pic>
    </p:spTree>
    <p:extLst>
      <p:ext uri="{BB962C8B-B14F-4D97-AF65-F5344CB8AC3E}">
        <p14:creationId xmlns:p14="http://schemas.microsoft.com/office/powerpoint/2010/main" val="1067121266"/>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3970318"/>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9180A-D7CC-82F7-1CD3-ACF4A0533F95}"/>
              </a:ext>
            </a:extLst>
          </p:cNvPr>
          <p:cNvPicPr>
            <a:picLocks noChangeAspect="1"/>
          </p:cNvPicPr>
          <p:nvPr/>
        </p:nvPicPr>
        <p:blipFill>
          <a:blip r:embed="rId2"/>
          <a:stretch>
            <a:fillRect/>
          </a:stretch>
        </p:blipFill>
        <p:spPr>
          <a:xfrm>
            <a:off x="326571" y="933060"/>
            <a:ext cx="8322907" cy="5654351"/>
          </a:xfrm>
          <a:prstGeom prst="rect">
            <a:avLst/>
          </a:prstGeom>
        </p:spPr>
      </p:pic>
    </p:spTree>
    <p:extLst>
      <p:ext uri="{BB962C8B-B14F-4D97-AF65-F5344CB8AC3E}">
        <p14:creationId xmlns:p14="http://schemas.microsoft.com/office/powerpoint/2010/main" val="1630386411"/>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3B9FF-9F66-442D-C4DF-7E1B205E206D}"/>
              </a:ext>
            </a:extLst>
          </p:cNvPr>
          <p:cNvPicPr>
            <a:picLocks noChangeAspect="1"/>
          </p:cNvPicPr>
          <p:nvPr/>
        </p:nvPicPr>
        <p:blipFill>
          <a:blip r:embed="rId2"/>
          <a:stretch>
            <a:fillRect/>
          </a:stretch>
        </p:blipFill>
        <p:spPr>
          <a:xfrm>
            <a:off x="167210" y="955384"/>
            <a:ext cx="4516757" cy="5557383"/>
          </a:xfrm>
          <a:prstGeom prst="rect">
            <a:avLst/>
          </a:prstGeom>
        </p:spPr>
      </p:pic>
      <p:pic>
        <p:nvPicPr>
          <p:cNvPr id="5" name="Picture 4">
            <a:extLst>
              <a:ext uri="{FF2B5EF4-FFF2-40B4-BE49-F238E27FC236}">
                <a16:creationId xmlns:a16="http://schemas.microsoft.com/office/drawing/2014/main" id="{F657BA54-1AE7-A454-1D68-F1CFAACE4363}"/>
              </a:ext>
            </a:extLst>
          </p:cNvPr>
          <p:cNvPicPr>
            <a:picLocks noChangeAspect="1"/>
          </p:cNvPicPr>
          <p:nvPr/>
        </p:nvPicPr>
        <p:blipFill>
          <a:blip r:embed="rId3"/>
          <a:stretch>
            <a:fillRect/>
          </a:stretch>
        </p:blipFill>
        <p:spPr>
          <a:xfrm>
            <a:off x="4805266" y="955384"/>
            <a:ext cx="4171524" cy="5557383"/>
          </a:xfrm>
          <a:prstGeom prst="rect">
            <a:avLst/>
          </a:prstGeom>
        </p:spPr>
      </p:pic>
    </p:spTree>
    <p:extLst>
      <p:ext uri="{BB962C8B-B14F-4D97-AF65-F5344CB8AC3E}">
        <p14:creationId xmlns:p14="http://schemas.microsoft.com/office/powerpoint/2010/main" val="152210429"/>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276391" y="845423"/>
            <a:ext cx="8136904" cy="5632311"/>
          </a:xfrm>
          <a:prstGeom prst="rect">
            <a:avLst/>
          </a:prstGeom>
        </p:spPr>
        <p:txBody>
          <a:bodyPr wrap="square">
            <a:spAutoFit/>
          </a:bodyPr>
          <a:lstStyle/>
          <a:p>
            <a:r>
              <a:rPr lang="en-US" sz="2400" b="1" dirty="0">
                <a:latin typeface="Times New Roman" pitchFamily="18" charset="0"/>
                <a:cs typeface="Times New Roman" pitchFamily="18" charset="0"/>
              </a:rPr>
              <a:t>1.Project objective</a:t>
            </a:r>
            <a:r>
              <a:rPr lang="en-US" sz="2400" dirty="0">
                <a:latin typeface="Times New Roman" pitchFamily="18" charset="0"/>
                <a:cs typeface="Times New Roman" pitchFamily="18" charset="0"/>
              </a:rPr>
              <a:t>: </a:t>
            </a:r>
            <a:r>
              <a:rPr lang="en-US" sz="2400" dirty="0">
                <a:latin typeface="Bell MT" panose="02020503060305020303" pitchFamily="18" charset="0"/>
                <a:cs typeface="Times New Roman" pitchFamily="18" charset="0"/>
              </a:rPr>
              <a:t>Our goal to create</a:t>
            </a:r>
            <a:r>
              <a:rPr lang="en-US" sz="2400" dirty="0">
                <a:latin typeface="Bell MT" panose="02020503060305020303" pitchFamily="18" charset="0"/>
              </a:rPr>
              <a:t> a fitness tracker is to provide the user with instructions ,types of exercise, physical activity, nutritional programs. </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2.Feature Development</a:t>
            </a:r>
            <a:r>
              <a:rPr lang="en-US" sz="2400" dirty="0">
                <a:latin typeface="Times New Roman" pitchFamily="18" charset="0"/>
                <a:cs typeface="Times New Roman" pitchFamily="18" charset="0"/>
              </a:rPr>
              <a:t>: We successfully implemented essential features such as login, specific nutritional diet, workout plans and more.</a:t>
            </a:r>
          </a:p>
          <a:p>
            <a:r>
              <a:rPr lang="en-US" sz="2400" b="1" dirty="0">
                <a:latin typeface="Times New Roman" pitchFamily="18" charset="0"/>
                <a:cs typeface="Times New Roman" pitchFamily="18" charset="0"/>
              </a:rPr>
              <a:t>3.User-centered design</a:t>
            </a:r>
            <a:r>
              <a:rPr lang="en-US" sz="2400" dirty="0">
                <a:latin typeface="Times New Roman" pitchFamily="18" charset="0"/>
                <a:cs typeface="Times New Roman" pitchFamily="18" charset="0"/>
              </a:rPr>
              <a:t>: The platform’s user interface was designed with a focus on user experience.</a:t>
            </a:r>
          </a:p>
          <a:p>
            <a:endParaRPr lang="en-US" sz="2400" dirty="0">
              <a:latin typeface="Tw Cen MT Condensed Extra Bold" panose="020B0803020202020204" pitchFamily="34" charset="0"/>
              <a:cs typeface="Times New Roman" pitchFamily="18" charset="0"/>
            </a:endParaRPr>
          </a:p>
          <a:p>
            <a:r>
              <a:rPr lang="en-US" sz="2400" b="1" dirty="0">
                <a:latin typeface="Times New Roman" pitchFamily="18" charset="0"/>
                <a:cs typeface="Times New Roman" pitchFamily="18" charset="0"/>
              </a:rPr>
              <a:t>PROJECT CONTRIBUTION</a:t>
            </a:r>
            <a:r>
              <a:rPr lang="en-US" sz="2400" dirty="0">
                <a:latin typeface="Times New Roman" pitchFamily="18" charset="0"/>
                <a:cs typeface="Times New Roman" pitchFamily="18" charset="0"/>
              </a:rPr>
              <a:t>:</a:t>
            </a:r>
          </a:p>
          <a:p>
            <a:pPr marL="457200" indent="-457200">
              <a:buFont typeface="Wingdings" panose="05000000000000000000" pitchFamily="2" charset="2"/>
              <a:buChar char="ü"/>
            </a:pPr>
            <a:r>
              <a:rPr lang="en-US" sz="2400" dirty="0">
                <a:latin typeface="Times New Roman" pitchFamily="18" charset="0"/>
                <a:cs typeface="Times New Roman" pitchFamily="18" charset="0"/>
              </a:rPr>
              <a:t>Here in this project BMI ,Registration page, diet plan was done by Keshav.</a:t>
            </a:r>
          </a:p>
          <a:p>
            <a:pPr marL="457200" indent="-457200">
              <a:buFont typeface="Wingdings" panose="05000000000000000000" pitchFamily="2" charset="2"/>
              <a:buChar char="ü"/>
            </a:pPr>
            <a:r>
              <a:rPr lang="en-US" sz="2400" dirty="0">
                <a:latin typeface="Times New Roman" pitchFamily="18" charset="0"/>
                <a:cs typeface="Times New Roman" pitchFamily="18" charset="0"/>
              </a:rPr>
              <a:t>HOME, About us, Workout plan and Login page was done by  Khushi.</a:t>
            </a:r>
          </a:p>
        </p:txBody>
      </p:sp>
    </p:spTree>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467544" y="845423"/>
            <a:ext cx="8136904" cy="5386090"/>
          </a:xfrm>
          <a:prstGeom prst="rect">
            <a:avLst/>
          </a:prstGeom>
        </p:spPr>
        <p:txBody>
          <a:bodyPr wrap="square">
            <a:spAutoFit/>
          </a:bodyPr>
          <a:lstStyle/>
          <a:p>
            <a:endParaRPr lang="en-US" sz="3200" dirty="0">
              <a:latin typeface="Times New Roman" pitchFamily="18" charset="0"/>
              <a:cs typeface="Times New Roman" pitchFamily="18" charset="0"/>
            </a:endParaRPr>
          </a:p>
          <a:p>
            <a:r>
              <a:rPr lang="en-US" sz="2800" dirty="0">
                <a:latin typeface="Century Schoolbook" panose="02040604050505020304" pitchFamily="18" charset="0"/>
              </a:rPr>
              <a:t>1.</a:t>
            </a:r>
            <a:r>
              <a:rPr lang="en-US" sz="2800" dirty="0">
                <a:solidFill>
                  <a:srgbClr val="FF0000"/>
                </a:solidFill>
                <a:latin typeface="Century Schoolbook" panose="02040604050505020304" pitchFamily="18" charset="0"/>
              </a:rPr>
              <a:t>W3schools</a:t>
            </a:r>
            <a:r>
              <a:rPr lang="en-US" sz="2800" dirty="0">
                <a:latin typeface="Century Schoolbook" panose="02040604050505020304" pitchFamily="18" charset="0"/>
              </a:rPr>
              <a:t>: </a:t>
            </a:r>
          </a:p>
          <a:p>
            <a:r>
              <a:rPr lang="en-US" sz="2800" dirty="0">
                <a:latin typeface="Century Schoolbook" panose="02040604050505020304" pitchFamily="18" charset="0"/>
              </a:rPr>
              <a:t>	              “HTML CSS and JAVASCRIPT documentation.”    W3Schools,2023</a:t>
            </a:r>
          </a:p>
          <a:p>
            <a:r>
              <a:rPr lang="en-US" sz="2800" dirty="0">
                <a:latin typeface="Century Schoolbook" panose="02040604050505020304" pitchFamily="18" charset="0"/>
              </a:rPr>
              <a:t>We referenced this website extremely for HTML CSS and JAVASCRIPT syntax and best practices.</a:t>
            </a:r>
          </a:p>
          <a:p>
            <a:endParaRPr lang="en-US" sz="2800" dirty="0">
              <a:solidFill>
                <a:srgbClr val="CE9178"/>
              </a:solidFill>
              <a:latin typeface="Century Schoolbook" panose="02040604050505020304" pitchFamily="18" charset="0"/>
            </a:endParaRPr>
          </a:p>
          <a:p>
            <a:r>
              <a:rPr lang="en-US" sz="2800" dirty="0">
                <a:latin typeface="Century Schoolbook" panose="02040604050505020304" pitchFamily="18" charset="0"/>
              </a:rPr>
              <a:t>2. </a:t>
            </a:r>
            <a:r>
              <a:rPr lang="en-US" sz="2800" dirty="0">
                <a:solidFill>
                  <a:srgbClr val="FF0000"/>
                </a:solidFill>
                <a:latin typeface="Century Schoolbook" panose="02040604050505020304" pitchFamily="18" charset="0"/>
              </a:rPr>
              <a:t>Dribbble</a:t>
            </a:r>
            <a:r>
              <a:rPr lang="en-US" sz="2800" dirty="0">
                <a:latin typeface="Century Schoolbook" panose="02040604050505020304" pitchFamily="18" charset="0"/>
              </a:rPr>
              <a:t> :</a:t>
            </a:r>
            <a:r>
              <a:rPr lang="en-US" sz="2800" dirty="0">
                <a:solidFill>
                  <a:schemeClr val="tx2">
                    <a:lumMod val="60000"/>
                    <a:lumOff val="40000"/>
                  </a:schemeClr>
                </a:solidFill>
                <a:latin typeface="Century Schoolbook" panose="02040604050505020304" pitchFamily="18" charset="0"/>
              </a:rPr>
              <a:t>https://dribbble.com</a:t>
            </a:r>
          </a:p>
          <a:p>
            <a:r>
              <a:rPr lang="en-US" sz="2800" dirty="0">
                <a:latin typeface="Century Schoolbook" panose="02040604050505020304" pitchFamily="18" charset="0"/>
              </a:rPr>
              <a:t>We used Dribbble for idea of our project.</a:t>
            </a:r>
          </a:p>
          <a:p>
            <a:endParaRPr lang="en-US" sz="2800" b="0" dirty="0">
              <a:solidFill>
                <a:srgbClr val="CCCCCC"/>
              </a:solidFill>
              <a:effectLst/>
              <a:latin typeface="Consolas" panose="020B0609020204030204" pitchFamily="49" charset="0"/>
            </a:endParaRPr>
          </a:p>
          <a:p>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229" y="167342"/>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130630" y="347761"/>
            <a:ext cx="9013370" cy="7269169"/>
          </a:xfrm>
          <a:prstGeom prst="rect">
            <a:avLst/>
          </a:prstGeom>
        </p:spPr>
        <p:txBody>
          <a:bodyPr wrap="square">
            <a:spAutoFit/>
          </a:bodyPr>
          <a:lstStyle/>
          <a:p>
            <a:endParaRPr lang="en-US" sz="3200" dirty="0">
              <a:latin typeface="Times New Roman" pitchFamily="18" charset="0"/>
              <a:cs typeface="Times New Roman" pitchFamily="18" charset="0"/>
            </a:endParaRPr>
          </a:p>
          <a:p>
            <a:r>
              <a:rPr lang="en-US" sz="1200" b="1" dirty="0">
                <a:effectLst>
                  <a:outerShdw blurRad="38100" dist="38100" dir="2700000" algn="tl">
                    <a:srgbClr val="000000">
                      <a:alpha val="43137"/>
                    </a:srgbClr>
                  </a:outerShdw>
                </a:effectLst>
                <a:latin typeface="Times New Roman" pitchFamily="18" charset="0"/>
                <a:cs typeface="Times New Roman" pitchFamily="18" charset="0"/>
              </a:rPr>
              <a:t>TITLE  OF THE PROJECT</a:t>
            </a:r>
            <a:r>
              <a:rPr lang="en-US" sz="1200" dirty="0">
                <a:latin typeface="Times New Roman" pitchFamily="18" charset="0"/>
                <a:cs typeface="Times New Roman" pitchFamily="18" charset="0"/>
              </a:rPr>
              <a:t>: FITNESS TRACKER</a:t>
            </a:r>
          </a:p>
          <a:p>
            <a:r>
              <a:rPr lang="en-US" sz="1200" b="1" dirty="0">
                <a:effectLst>
                  <a:outerShdw blurRad="38100" dist="38100" dir="2700000" algn="tl">
                    <a:srgbClr val="000000">
                      <a:alpha val="43137"/>
                    </a:srgbClr>
                  </a:outerShdw>
                </a:effectLst>
                <a:latin typeface="Times New Roman" pitchFamily="18" charset="0"/>
                <a:cs typeface="Times New Roman" pitchFamily="18" charset="0"/>
              </a:rPr>
              <a:t>TEAM MEMBERS</a:t>
            </a:r>
            <a:r>
              <a:rPr lang="en-US" sz="1200" dirty="0">
                <a:latin typeface="Times New Roman" pitchFamily="18" charset="0"/>
                <a:cs typeface="Times New Roman" pitchFamily="18" charset="0"/>
              </a:rPr>
              <a:t>: KESHAV JNDAL</a:t>
            </a:r>
          </a:p>
          <a:p>
            <a:r>
              <a:rPr lang="en-US" sz="1200" dirty="0">
                <a:latin typeface="Times New Roman" pitchFamily="18" charset="0"/>
                <a:cs typeface="Times New Roman" pitchFamily="18" charset="0"/>
              </a:rPr>
              <a:t>	            KHUSHI</a:t>
            </a:r>
          </a:p>
          <a:p>
            <a:r>
              <a:rPr lang="en-US" sz="1200" b="1" dirty="0">
                <a:effectLst>
                  <a:outerShdw blurRad="38100" dist="38100" dir="2700000" algn="tl">
                    <a:srgbClr val="000000">
                      <a:alpha val="43137"/>
                    </a:srgbClr>
                  </a:outerShdw>
                </a:effectLst>
                <a:latin typeface="Times New Roman" pitchFamily="18" charset="0"/>
                <a:cs typeface="Times New Roman" pitchFamily="18" charset="0"/>
              </a:rPr>
              <a:t>PURPOSE OF OBJECT</a:t>
            </a:r>
            <a:r>
              <a:rPr lang="en-US" sz="1200" dirty="0">
                <a:latin typeface="Times New Roman" pitchFamily="18" charset="0"/>
                <a:cs typeface="Times New Roman" pitchFamily="18" charset="0"/>
              </a:rPr>
              <a:t>:</a:t>
            </a:r>
          </a:p>
          <a:p>
            <a:r>
              <a:rPr lang="en-US" sz="1400" dirty="0">
                <a:latin typeface="Bell MT" panose="02020503060305020303" pitchFamily="18" charset="0"/>
              </a:rPr>
              <a:t>The purpose of a fitness tracker is to provide the user with instructions and examples of one or more types of exercise, physical activity, nutritional programs, or some other fitness topic. </a:t>
            </a:r>
          </a:p>
          <a:p>
            <a:r>
              <a:rPr lang="en-IN" sz="1400" dirty="0">
                <a:latin typeface="Bell MT" panose="02020503060305020303" pitchFamily="18" charset="0"/>
              </a:rPr>
              <a:t>To successfully create a fitness tracker application, whether the idea belongs to health or fitness, the overall web development process remains the same. The journey to create a user-centric website starts from the requirement gathering phase. This phase is closely associated with initial research as well.</a:t>
            </a:r>
          </a:p>
          <a:p>
            <a:r>
              <a:rPr lang="en-IN" sz="1400" dirty="0">
                <a:latin typeface="Bell MT" panose="02020503060305020303" pitchFamily="18" charset="0"/>
              </a:rPr>
              <a:t>For example, before a website is developed, one should have an idea about back-end structure, programming logic, understanding of the flow, data storage strategy, and more. By following agile methodology, one can launch a prototype and observe the market reaction. Hence, testing is an equally important aspect .</a:t>
            </a:r>
          </a:p>
          <a:p>
            <a:pPr>
              <a:spcBef>
                <a:spcPts val="40"/>
              </a:spcBef>
            </a:pPr>
            <a:r>
              <a:rPr lang="en-US" sz="1400" dirty="0">
                <a:latin typeface="Bell MT" panose="02020503060305020303" pitchFamily="18" charset="0"/>
              </a:rPr>
              <a:t> </a:t>
            </a:r>
            <a:endParaRPr lang="en-IN" sz="1400" dirty="0">
              <a:latin typeface="Bell MT" panose="02020503060305020303" pitchFamily="18" charset="0"/>
            </a:endParaRPr>
          </a:p>
          <a:p>
            <a:pPr>
              <a:lnSpc>
                <a:spcPct val="115000"/>
              </a:lnSpc>
              <a:spcAft>
                <a:spcPts val="1000"/>
              </a:spcAft>
            </a:pPr>
            <a:r>
              <a:rPr lang="en-US" sz="1400" b="1" dirty="0">
                <a:latin typeface="Bell MT" panose="02020503060305020303" pitchFamily="18" charset="0"/>
              </a:rPr>
              <a:t>Popular Fitness Tracker Device Type</a:t>
            </a:r>
          </a:p>
          <a:p>
            <a:pPr>
              <a:lnSpc>
                <a:spcPct val="115000"/>
              </a:lnSpc>
              <a:spcAft>
                <a:spcPts val="1000"/>
              </a:spcAft>
            </a:pPr>
            <a:r>
              <a:rPr lang="en-US" sz="1400" b="1" dirty="0">
                <a:latin typeface="Bell MT" panose="02020503060305020303" pitchFamily="18" charset="0"/>
              </a:rPr>
              <a:t>1. Smartphone</a:t>
            </a:r>
            <a:endParaRPr lang="en-IN" sz="1400" b="1" dirty="0">
              <a:latin typeface="Bell MT" panose="02020503060305020303" pitchFamily="18" charset="0"/>
            </a:endParaRPr>
          </a:p>
          <a:p>
            <a:pPr>
              <a:spcAft>
                <a:spcPts val="1125"/>
              </a:spcAft>
            </a:pPr>
            <a:r>
              <a:rPr lang="en-IN" sz="1400" dirty="0">
                <a:latin typeface="Bell MT" panose="02020503060305020303" pitchFamily="18" charset="0"/>
              </a:rPr>
              <a:t>Smartphone offers a balanced set of hardware components for the fitness tracking app to operate. Such applications enable the user to gain insights into the daily fitness activities performed. For example, a fitness tracking app can record information on steps walked, the number of hours slept, burned calories, and others. After recording, the next important capability of such an app is displaying the data in a visually pleasing way. Fitness apps can be developed to show data, data charts, maps, and others to show the progress made by a user</a:t>
            </a:r>
          </a:p>
          <a:p>
            <a:pPr>
              <a:spcAft>
                <a:spcPts val="1125"/>
              </a:spcAft>
            </a:pPr>
            <a:r>
              <a:rPr lang="en-US" sz="1400" b="1" dirty="0">
                <a:latin typeface="Bell MT" panose="02020503060305020303" pitchFamily="18" charset="0"/>
              </a:rPr>
              <a:t>2. Smartwatch</a:t>
            </a:r>
            <a:endParaRPr lang="en-IN" sz="1400" b="1" dirty="0">
              <a:latin typeface="Bell MT" panose="02020503060305020303" pitchFamily="18" charset="0"/>
            </a:endParaRPr>
          </a:p>
          <a:p>
            <a:pPr>
              <a:spcAft>
                <a:spcPts val="1125"/>
              </a:spcAft>
            </a:pPr>
            <a:r>
              <a:rPr lang="en-IN" sz="1400" dirty="0">
                <a:latin typeface="Bell MT" panose="02020503060305020303" pitchFamily="18" charset="0"/>
              </a:rPr>
              <a:t>A smartwatch adds convenience in the life of a patient, fitness enthusiast, and others. Custom applications can be developed for Android or iOS-based smartwatches to address different pain points. Few such pain points include monitoring the cardiovascular health of a patient, urgent care required due to physical injury such as fracture, sharing patient’s health data seamlessly with clinics, and more.</a:t>
            </a:r>
          </a:p>
          <a:p>
            <a:endParaRPr lang="en-US" sz="1200"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123671" y="1026596"/>
            <a:ext cx="5400600" cy="5570756"/>
          </a:xfrm>
          <a:prstGeom prst="rect">
            <a:avLst/>
          </a:prstGeom>
        </p:spPr>
        <p:txBody>
          <a:bodyPr wrap="square">
            <a:spAutoFit/>
          </a:bodyPr>
          <a:lstStyle/>
          <a:p>
            <a:r>
              <a:rPr lang="en-US" sz="32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Problem that the project aims to solve:</a:t>
            </a:r>
          </a:p>
          <a:p>
            <a:pPr marL="457200" indent="-457200">
              <a:buFont typeface="Wingdings" panose="05000000000000000000" pitchFamily="2" charset="2"/>
              <a:buChar char="q"/>
            </a:pPr>
            <a:r>
              <a:rPr lang="en-US" sz="3200" dirty="0">
                <a:latin typeface="Times New Roman" pitchFamily="18" charset="0"/>
                <a:cs typeface="Times New Roman" pitchFamily="18" charset="0"/>
              </a:rPr>
              <a:t> </a:t>
            </a:r>
            <a:r>
              <a:rPr lang="en-US" sz="2000" b="1" dirty="0">
                <a:latin typeface="Times New Roman" pitchFamily="18" charset="0"/>
                <a:cs typeface="Times New Roman" pitchFamily="18" charset="0"/>
              </a:rPr>
              <a:t>Step Tracker </a:t>
            </a:r>
            <a:r>
              <a:rPr lang="en-US" sz="2000" dirty="0">
                <a:latin typeface="Times New Roman" pitchFamily="18" charset="0"/>
                <a:cs typeface="Times New Roman" pitchFamily="18" charset="0"/>
              </a:rPr>
              <a:t>:</a:t>
            </a:r>
            <a:r>
              <a:rPr lang="en-US" sz="2000" b="0" i="0" dirty="0">
                <a:solidFill>
                  <a:srgbClr val="4D5156"/>
                </a:solidFill>
                <a:effectLst/>
                <a:latin typeface="Google Sans"/>
              </a:rPr>
              <a:t>One of the best parts is it helps to keep track of the progress which has been made over the long term.</a:t>
            </a:r>
            <a:endParaRPr lang="en-US" sz="2000" dirty="0">
              <a:latin typeface="Times New Roman" pitchFamily="18" charset="0"/>
              <a:cs typeface="Times New Roman" pitchFamily="18" charset="0"/>
            </a:endParaRPr>
          </a:p>
          <a:p>
            <a:pPr marL="457200" indent="-457200">
              <a:buFont typeface="Wingdings" panose="05000000000000000000" pitchFamily="2" charset="2"/>
              <a:buChar char="q"/>
            </a:pPr>
            <a:r>
              <a:rPr lang="en-US" sz="2000" b="1" dirty="0">
                <a:latin typeface="Times New Roman" pitchFamily="18" charset="0"/>
                <a:cs typeface="Times New Roman" pitchFamily="18" charset="0"/>
              </a:rPr>
              <a:t>Heart rate, calories</a:t>
            </a:r>
            <a:r>
              <a:rPr lang="en-US" sz="2000" dirty="0">
                <a:latin typeface="Times New Roman" pitchFamily="18" charset="0"/>
                <a:cs typeface="Times New Roman" pitchFamily="18" charset="0"/>
              </a:rPr>
              <a:t>: </a:t>
            </a:r>
            <a:r>
              <a:rPr lang="en-US" sz="2000" b="0" i="0" dirty="0">
                <a:solidFill>
                  <a:srgbClr val="040C28"/>
                </a:solidFill>
                <a:effectLst/>
                <a:latin typeface="Google Sans"/>
              </a:rPr>
              <a:t>The more beats our heart has to take on a regular basis, the more strain it places on our heart over time</a:t>
            </a:r>
            <a:endParaRPr lang="en-US" sz="2000" dirty="0">
              <a:latin typeface="Times New Roman" pitchFamily="18" charset="0"/>
              <a:cs typeface="Times New Roman" pitchFamily="18" charset="0"/>
            </a:endParaRPr>
          </a:p>
          <a:p>
            <a:pPr marL="457200" indent="-457200">
              <a:buFont typeface="Wingdings" panose="05000000000000000000" pitchFamily="2" charset="2"/>
              <a:buChar char="q"/>
            </a:pPr>
            <a:r>
              <a:rPr lang="en-US" sz="2000" b="1" dirty="0">
                <a:latin typeface="Times New Roman" pitchFamily="18" charset="0"/>
                <a:cs typeface="Times New Roman" pitchFamily="18" charset="0"/>
              </a:rPr>
              <a:t> BMI Calculater</a:t>
            </a:r>
            <a:r>
              <a:rPr lang="en-US" sz="2000" dirty="0">
                <a:latin typeface="Times New Roman" pitchFamily="18" charset="0"/>
                <a:cs typeface="Times New Roman" pitchFamily="18" charset="0"/>
              </a:rPr>
              <a:t>: </a:t>
            </a:r>
            <a:r>
              <a:rPr lang="en-US" sz="2000" b="0" i="0" dirty="0">
                <a:solidFill>
                  <a:srgbClr val="4D5156"/>
                </a:solidFill>
                <a:effectLst/>
                <a:latin typeface="Google Sans"/>
              </a:rPr>
              <a:t>BMI provides a fairly reliable indicator of body fatness for most people and is used </a:t>
            </a:r>
            <a:r>
              <a:rPr lang="en-US" sz="2000" b="0" i="0" dirty="0">
                <a:solidFill>
                  <a:srgbClr val="040C28"/>
                </a:solidFill>
                <a:effectLst/>
                <a:latin typeface="Google Sans"/>
              </a:rPr>
              <a:t>to screen for weight categories that may lead to health problems</a:t>
            </a:r>
            <a:r>
              <a:rPr lang="en-US" sz="2000" b="0" i="0" dirty="0">
                <a:solidFill>
                  <a:srgbClr val="4D5156"/>
                </a:solidFill>
                <a:effectLst/>
                <a:latin typeface="Google Sans"/>
              </a:rPr>
              <a:t>.</a:t>
            </a:r>
            <a:endParaRPr lang="en-US" sz="2000" dirty="0">
              <a:latin typeface="Times New Roman" pitchFamily="18" charset="0"/>
              <a:cs typeface="Times New Roman" pitchFamily="18" charset="0"/>
            </a:endParaRPr>
          </a:p>
          <a:p>
            <a:pPr marL="457200" indent="-457200">
              <a:buFont typeface="Wingdings" panose="05000000000000000000" pitchFamily="2" charset="2"/>
              <a:buChar char="q"/>
            </a:pPr>
            <a:r>
              <a:rPr lang="en-US" sz="2000" b="1" dirty="0">
                <a:latin typeface="Times New Roman" pitchFamily="18" charset="0"/>
                <a:cs typeface="Times New Roman" pitchFamily="18" charset="0"/>
              </a:rPr>
              <a:t>Workout plans</a:t>
            </a:r>
            <a:r>
              <a:rPr lang="en-US" sz="2000" dirty="0">
                <a:latin typeface="Times New Roman" pitchFamily="18" charset="0"/>
                <a:cs typeface="Times New Roman" pitchFamily="18" charset="0"/>
              </a:rPr>
              <a:t>:</a:t>
            </a:r>
            <a:r>
              <a:rPr lang="en-US" sz="2000" b="0" i="0" dirty="0">
                <a:solidFill>
                  <a:srgbClr val="4D5156"/>
                </a:solidFill>
                <a:effectLst/>
                <a:latin typeface="Google Sans"/>
              </a:rPr>
              <a:t> It gives consistency, increases fitness level, improves  health, and generates a greater sense of mental well-being.</a:t>
            </a:r>
            <a:endParaRPr lang="en-US" sz="20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D520A8AB-A08B-D82C-E06E-AD8644A2CD0F}"/>
              </a:ext>
            </a:extLst>
          </p:cNvPr>
          <p:cNvPicPr>
            <a:picLocks noChangeAspect="1"/>
          </p:cNvPicPr>
          <p:nvPr/>
        </p:nvPicPr>
        <p:blipFill>
          <a:blip r:embed="rId2"/>
          <a:stretch>
            <a:fillRect/>
          </a:stretch>
        </p:blipFill>
        <p:spPr>
          <a:xfrm>
            <a:off x="5524271" y="1026596"/>
            <a:ext cx="3496058" cy="5240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550506" y="1026368"/>
            <a:ext cx="7632441" cy="4524315"/>
          </a:xfrm>
          <a:prstGeom prst="rect">
            <a:avLst/>
          </a:prstGeom>
        </p:spPr>
        <p:txBody>
          <a:bodyPr wrap="square">
            <a:spAutoFit/>
          </a:bodyPr>
          <a:lstStyle/>
          <a:p>
            <a:r>
              <a:rPr lang="en-US" sz="2400" dirty="0">
                <a:latin typeface="Times New Roman" pitchFamily="18" charset="0"/>
                <a:cs typeface="Times New Roman" pitchFamily="18" charset="0"/>
              </a:rPr>
              <a:t>Here we used :</a:t>
            </a:r>
          </a:p>
          <a:p>
            <a:r>
              <a:rPr lang="en-US" sz="2400" dirty="0">
                <a:latin typeface="Times New Roman" pitchFamily="18" charset="0"/>
                <a:cs typeface="Times New Roman" pitchFamily="18" charset="0"/>
              </a:rPr>
              <a:t>1.HTML:Hyper Text Markup Language</a:t>
            </a:r>
          </a:p>
          <a:p>
            <a:r>
              <a:rPr lang="en-US" sz="2400" dirty="0">
                <a:latin typeface="Times New Roman" pitchFamily="18" charset="0"/>
                <a:cs typeface="Times New Roman" pitchFamily="18" charset="0"/>
              </a:rPr>
              <a:t>2.CSS:Cascading Style Sheet</a:t>
            </a:r>
          </a:p>
          <a:p>
            <a:r>
              <a:rPr lang="en-US" sz="2400" dirty="0">
                <a:latin typeface="Times New Roman" pitchFamily="18" charset="0"/>
                <a:cs typeface="Times New Roman" pitchFamily="18" charset="0"/>
              </a:rPr>
              <a:t>3.Javascript</a:t>
            </a:r>
          </a:p>
          <a:p>
            <a:r>
              <a:rPr lang="en-US" sz="2400" dirty="0">
                <a:latin typeface="Times New Roman" pitchFamily="18" charset="0"/>
                <a:cs typeface="Times New Roman" pitchFamily="18" charset="0"/>
              </a:rPr>
              <a:t>4.Bootsrap</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By combining HTML ,CSS, Bootstrap and Javascript,We completed  our project i.e.Fitness Tracker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1034" name="Picture 10" descr="Amazingly Useful HTML, CSS and JavaScript Tools and Libraries | by Bradley  Nice | Level Up! | Medium">
            <a:extLst>
              <a:ext uri="{FF2B5EF4-FFF2-40B4-BE49-F238E27FC236}">
                <a16:creationId xmlns:a16="http://schemas.microsoft.com/office/drawing/2014/main" id="{E654E293-A4F9-006A-F59B-82E742DB6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616" y="4253392"/>
            <a:ext cx="4566815" cy="23439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4524315"/>
          </a:xfrm>
          <a:prstGeom prst="rect">
            <a:avLst/>
          </a:prstGeom>
        </p:spPr>
        <p:txBody>
          <a:bodyPr wrap="square">
            <a:spAutoFit/>
          </a:bodyPr>
          <a:lstStyle/>
          <a:p>
            <a:r>
              <a:rPr lang="en-US" sz="3600" dirty="0">
                <a:latin typeface="Times New Roman" pitchFamily="18" charset="0"/>
                <a:cs typeface="Times New Roman" pitchFamily="18" charset="0"/>
              </a:rPr>
              <a:t>1.User Login</a:t>
            </a:r>
          </a:p>
          <a:p>
            <a:r>
              <a:rPr lang="en-US" sz="3600" dirty="0">
                <a:latin typeface="Times New Roman" pitchFamily="18" charset="0"/>
                <a:cs typeface="Times New Roman" pitchFamily="18" charset="0"/>
              </a:rPr>
              <a:t>2.Diet Management</a:t>
            </a:r>
          </a:p>
          <a:p>
            <a:r>
              <a:rPr lang="en-US" sz="3600" dirty="0">
                <a:latin typeface="Times New Roman" pitchFamily="18" charset="0"/>
                <a:cs typeface="Times New Roman" pitchFamily="18" charset="0"/>
              </a:rPr>
              <a:t>3.BMI calculater</a:t>
            </a:r>
          </a:p>
          <a:p>
            <a:r>
              <a:rPr lang="en-US" sz="3600" dirty="0">
                <a:latin typeface="Times New Roman" pitchFamily="18" charset="0"/>
                <a:cs typeface="Times New Roman" pitchFamily="18" charset="0"/>
              </a:rPr>
              <a:t>4.Workout analysis</a:t>
            </a:r>
          </a:p>
          <a:p>
            <a:r>
              <a:rPr lang="en-US" sz="3600" dirty="0">
                <a:latin typeface="Times New Roman" pitchFamily="18" charset="0"/>
                <a:cs typeface="Times New Roman" pitchFamily="18" charset="0"/>
              </a:rPr>
              <a:t>5.Terms and conditions</a:t>
            </a:r>
          </a:p>
          <a:p>
            <a:r>
              <a:rPr lang="en-US" sz="3600" dirty="0">
                <a:latin typeface="Times New Roman" pitchFamily="18" charset="0"/>
                <a:cs typeface="Times New Roman" pitchFamily="18" charset="0"/>
              </a:rPr>
              <a:t>6.User support</a:t>
            </a:r>
          </a:p>
          <a:p>
            <a:r>
              <a:rPr lang="en-US" sz="3600" dirty="0">
                <a:latin typeface="Times New Roman" pitchFamily="18" charset="0"/>
                <a:cs typeface="Times New Roman" pitchFamily="18" charset="0"/>
              </a:rPr>
              <a:t>7.Analytics and Report</a:t>
            </a:r>
          </a:p>
          <a:p>
            <a:r>
              <a:rPr lang="en-US" sz="3600" dirty="0">
                <a:latin typeface="Times New Roman" pitchFamily="18" charset="0"/>
                <a:cs typeface="Times New Roman" pitchFamily="18" charset="0"/>
              </a:rPr>
              <a:t>8.Read more options</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1196752"/>
            <a:ext cx="8136904" cy="1077218"/>
          </a:xfrm>
          <a:prstGeom prst="rect">
            <a:avLst/>
          </a:prstGeom>
        </p:spPr>
        <p:txBody>
          <a:bodyPr wrap="square">
            <a:spAutoFit/>
          </a:bodyPr>
          <a:lstStyle/>
          <a:p>
            <a:r>
              <a:rPr lang="en-US" sz="3200" dirty="0">
                <a:latin typeface="Times New Roman" pitchFamily="18" charset="0"/>
                <a:cs typeface="Times New Roman" pitchFamily="18" charset="0"/>
              </a:rPr>
              <a:t> </a:t>
            </a:r>
          </a:p>
          <a:p>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33B7D585-77E4-BFA0-21C4-77ED7EA9C7B9}"/>
              </a:ext>
            </a:extLst>
          </p:cNvPr>
          <p:cNvPicPr>
            <a:picLocks noChangeAspect="1"/>
          </p:cNvPicPr>
          <p:nvPr/>
        </p:nvPicPr>
        <p:blipFill>
          <a:blip r:embed="rId3"/>
          <a:stretch>
            <a:fillRect/>
          </a:stretch>
        </p:blipFill>
        <p:spPr>
          <a:xfrm>
            <a:off x="121298" y="1023314"/>
            <a:ext cx="8929396" cy="5574038"/>
          </a:xfrm>
          <a:prstGeom prst="rect">
            <a:avLst/>
          </a:prstGeom>
        </p:spPr>
      </p:pic>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9D15C-8B94-B6B9-C176-8CE5F0ADAEE4}"/>
              </a:ext>
            </a:extLst>
          </p:cNvPr>
          <p:cNvSpPr txBox="1"/>
          <p:nvPr/>
        </p:nvSpPr>
        <p:spPr>
          <a:xfrm>
            <a:off x="345232" y="923731"/>
            <a:ext cx="8453535" cy="5932393"/>
          </a:xfrm>
          <a:prstGeom prst="rect">
            <a:avLst/>
          </a:prstGeom>
          <a:noFill/>
        </p:spPr>
        <p:txBody>
          <a:bodyPr wrap="square" rtlCol="0">
            <a:spAutoFit/>
          </a:bodyPr>
          <a:lstStyle/>
          <a:p>
            <a:pPr algn="ctr">
              <a:spcBef>
                <a:spcPts val="40"/>
              </a:spcBef>
            </a:pPr>
            <a:r>
              <a:rPr lang="en-US" sz="3600" dirty="0">
                <a:effectLst/>
                <a:latin typeface="Times New Roman" panose="02020603050405020304" pitchFamily="18" charset="0"/>
                <a:ea typeface="Times New Roman" panose="02020603050405020304" pitchFamily="18" charset="0"/>
              </a:rPr>
              <a:t>v. Project Advantages</a:t>
            </a:r>
            <a:endParaRPr lang="en-IN" sz="1150" dirty="0">
              <a:effectLst/>
              <a:latin typeface="Times New Roman" panose="02020603050405020304" pitchFamily="18" charset="0"/>
              <a:ea typeface="Times New Roman" panose="02020603050405020304" pitchFamily="18" charset="0"/>
            </a:endParaRPr>
          </a:p>
          <a:p>
            <a:pPr fontAlgn="base"/>
            <a:r>
              <a:rPr lang="en-IN" b="1" dirty="0">
                <a:solidFill>
                  <a:srgbClr val="555555"/>
                </a:solidFill>
                <a:effectLst/>
                <a:latin typeface="inherit"/>
                <a:ea typeface="Times New Roman" panose="02020603050405020304" pitchFamily="18" charset="0"/>
              </a:rPr>
              <a:t>Advantages:</a:t>
            </a:r>
            <a:endParaRPr lang="en-IN" dirty="0">
              <a:effectLst/>
              <a:latin typeface="Times New Roman" panose="02020603050405020304" pitchFamily="18" charset="0"/>
              <a:ea typeface="Times New Roman" panose="02020603050405020304" pitchFamily="18" charset="0"/>
            </a:endParaRPr>
          </a:p>
          <a:p>
            <a:pPr marL="342900" lvl="0" indent="-342900" fontAlgn="base">
              <a:spcAft>
                <a:spcPts val="525"/>
              </a:spcAft>
              <a:buSzPts val="1000"/>
              <a:buFont typeface="Symbol" panose="05050102010706020507" pitchFamily="18" charset="2"/>
              <a:buChar char=""/>
              <a:tabLst>
                <a:tab pos="457200" algn="l"/>
              </a:tabLst>
            </a:pPr>
            <a:r>
              <a:rPr lang="en-IN" b="1" dirty="0">
                <a:solidFill>
                  <a:srgbClr val="555555"/>
                </a:solidFill>
                <a:effectLst/>
                <a:latin typeface="inherit"/>
                <a:ea typeface="Times New Roman" panose="02020603050405020304" pitchFamily="18" charset="0"/>
              </a:rPr>
              <a:t>Accountability</a:t>
            </a:r>
            <a:endParaRPr lang="en-IN" dirty="0">
              <a:effectLst/>
              <a:latin typeface="Times New Roman" panose="02020603050405020304" pitchFamily="18" charset="0"/>
              <a:ea typeface="Times New Roman" panose="02020603050405020304" pitchFamily="18" charset="0"/>
            </a:endParaRPr>
          </a:p>
          <a:p>
            <a:pPr marL="742950" lvl="1" indent="-285750" fontAlgn="base">
              <a:spcAft>
                <a:spcPts val="525"/>
              </a:spcAft>
              <a:buSzPts val="1000"/>
              <a:buFont typeface="Courier New" panose="02070309020205020404" pitchFamily="49" charset="0"/>
              <a:buChar char="o"/>
              <a:tabLst>
                <a:tab pos="914400" algn="l"/>
              </a:tabLst>
            </a:pPr>
            <a:r>
              <a:rPr lang="en-IN" dirty="0">
                <a:solidFill>
                  <a:srgbClr val="555555"/>
                </a:solidFill>
                <a:effectLst/>
                <a:latin typeface="inherit"/>
                <a:ea typeface="Times New Roman" panose="02020603050405020304" pitchFamily="18" charset="0"/>
                <a:cs typeface="Times New Roman" panose="02020603050405020304" pitchFamily="18" charset="0"/>
              </a:rPr>
              <a:t>A fitness tracker helps you exercise every day whether just walking, jogging or working out. You are more committed to get your steps in or complete your workout sessions.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spcAft>
                <a:spcPts val="525"/>
              </a:spcAft>
              <a:buSzPts val="1000"/>
              <a:buFont typeface="Symbol" panose="05050102010706020507" pitchFamily="18" charset="2"/>
              <a:buChar char=""/>
              <a:tabLst>
                <a:tab pos="457200" algn="l"/>
              </a:tabLst>
            </a:pPr>
            <a:r>
              <a:rPr lang="en-IN" b="1" dirty="0">
                <a:solidFill>
                  <a:srgbClr val="555555"/>
                </a:solidFill>
                <a:effectLst/>
                <a:latin typeface="inherit"/>
                <a:ea typeface="Times New Roman" panose="02020603050405020304" pitchFamily="18" charset="0"/>
              </a:rPr>
              <a:t>Motivation</a:t>
            </a:r>
            <a:endParaRPr lang="en-IN" dirty="0">
              <a:effectLst/>
              <a:latin typeface="Times New Roman" panose="02020603050405020304" pitchFamily="18" charset="0"/>
              <a:ea typeface="Times New Roman" panose="02020603050405020304" pitchFamily="18" charset="0"/>
            </a:endParaRPr>
          </a:p>
          <a:p>
            <a:pPr marL="742950" lvl="1" indent="-285750" fontAlgn="base">
              <a:spcAft>
                <a:spcPts val="525"/>
              </a:spcAft>
              <a:buSzPts val="1000"/>
              <a:buFont typeface="Courier New" panose="02070309020205020404" pitchFamily="49" charset="0"/>
              <a:buChar char="o"/>
              <a:tabLst>
                <a:tab pos="914400" algn="l"/>
              </a:tabLst>
            </a:pPr>
            <a:r>
              <a:rPr lang="en-IN" dirty="0">
                <a:solidFill>
                  <a:srgbClr val="555555"/>
                </a:solidFill>
                <a:effectLst/>
                <a:latin typeface="inherit"/>
                <a:ea typeface="Times New Roman" panose="02020603050405020304" pitchFamily="18" charset="0"/>
                <a:cs typeface="Times New Roman" panose="02020603050405020304" pitchFamily="18" charset="0"/>
              </a:rPr>
              <a:t>A fitness tracker gives a visual of your progress and accomplishments each day. Seeing your progress is good motivation to improve more and more each day.</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spcAft>
                <a:spcPts val="525"/>
              </a:spcAft>
              <a:buSzPts val="1000"/>
              <a:buFont typeface="Symbol" panose="05050102010706020507" pitchFamily="18" charset="2"/>
              <a:buChar char=""/>
              <a:tabLst>
                <a:tab pos="457200" algn="l"/>
              </a:tabLst>
            </a:pPr>
            <a:r>
              <a:rPr lang="en-IN" b="1" dirty="0">
                <a:solidFill>
                  <a:srgbClr val="555555"/>
                </a:solidFill>
                <a:effectLst/>
                <a:latin typeface="inherit"/>
                <a:ea typeface="Times New Roman" panose="02020603050405020304" pitchFamily="18" charset="0"/>
              </a:rPr>
              <a:t>Healthy eating</a:t>
            </a:r>
            <a:endParaRPr lang="en-IN" dirty="0">
              <a:effectLst/>
              <a:latin typeface="Times New Roman" panose="02020603050405020304" pitchFamily="18" charset="0"/>
              <a:ea typeface="Times New Roman" panose="02020603050405020304" pitchFamily="18" charset="0"/>
            </a:endParaRPr>
          </a:p>
          <a:p>
            <a:pPr marL="742950" lvl="1" indent="-285750" fontAlgn="base">
              <a:spcAft>
                <a:spcPts val="525"/>
              </a:spcAft>
              <a:buSzPts val="1000"/>
              <a:buFont typeface="Courier New" panose="02070309020205020404" pitchFamily="49" charset="0"/>
              <a:buChar char="o"/>
              <a:tabLst>
                <a:tab pos="914400" algn="l"/>
              </a:tabLst>
            </a:pPr>
            <a:r>
              <a:rPr lang="en-IN" dirty="0">
                <a:solidFill>
                  <a:srgbClr val="555555"/>
                </a:solidFill>
                <a:effectLst/>
                <a:latin typeface="inherit"/>
                <a:ea typeface="Times New Roman" panose="02020603050405020304" pitchFamily="18" charset="0"/>
                <a:cs typeface="Times New Roman" panose="02020603050405020304" pitchFamily="18" charset="0"/>
              </a:rPr>
              <a:t>It is important to eat a healthy diet while you exercise. By keeping track of your food and water intake helps you maintain a healthy lifestyle.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spcAft>
                <a:spcPts val="525"/>
              </a:spcAft>
              <a:buSzPts val="1000"/>
              <a:buFont typeface="Symbol" panose="05050102010706020507" pitchFamily="18" charset="2"/>
              <a:buChar char=""/>
              <a:tabLst>
                <a:tab pos="457200" algn="l"/>
              </a:tabLst>
            </a:pPr>
            <a:r>
              <a:rPr lang="en-IN" b="1" dirty="0">
                <a:solidFill>
                  <a:srgbClr val="555555"/>
                </a:solidFill>
                <a:effectLst/>
                <a:latin typeface="inherit"/>
                <a:ea typeface="Times New Roman" panose="02020603050405020304" pitchFamily="18" charset="0"/>
              </a:rPr>
              <a:t>Set goals</a:t>
            </a:r>
            <a:endParaRPr lang="en-IN" dirty="0">
              <a:effectLst/>
              <a:latin typeface="Times New Roman" panose="02020603050405020304" pitchFamily="18" charset="0"/>
              <a:ea typeface="Times New Roman" panose="02020603050405020304" pitchFamily="18" charset="0"/>
            </a:endParaRPr>
          </a:p>
          <a:p>
            <a:pPr marL="742950" lvl="1" indent="-285750" fontAlgn="base">
              <a:spcAft>
                <a:spcPts val="525"/>
              </a:spcAft>
              <a:buSzPts val="1000"/>
              <a:buFont typeface="Courier New" panose="02070309020205020404" pitchFamily="49" charset="0"/>
              <a:buChar char="o"/>
              <a:tabLst>
                <a:tab pos="914400" algn="l"/>
              </a:tabLst>
            </a:pPr>
            <a:r>
              <a:rPr lang="en-IN" dirty="0">
                <a:solidFill>
                  <a:srgbClr val="555555"/>
                </a:solidFill>
                <a:effectLst/>
                <a:latin typeface="inherit"/>
                <a:ea typeface="Times New Roman" panose="02020603050405020304" pitchFamily="18" charset="0"/>
                <a:cs typeface="Times New Roman" panose="02020603050405020304" pitchFamily="18" charset="0"/>
              </a:rPr>
              <a:t>Set goals for yourself to accomplish each day. For example, 10,000 steps a day. It is a great feeling to know you are capable of achieving anything you set your mind to.</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fontAlgn="base">
              <a:spcAft>
                <a:spcPts val="525"/>
              </a:spcAft>
              <a:buSzPts val="1000"/>
              <a:tabLst>
                <a:tab pos="457200" algn="l"/>
              </a:tabLst>
            </a:pPr>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53593723"/>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08ACB-9F8F-469F-60BB-82563BC2BC1F}"/>
              </a:ext>
            </a:extLst>
          </p:cNvPr>
          <p:cNvPicPr>
            <a:picLocks noChangeAspect="1"/>
          </p:cNvPicPr>
          <p:nvPr/>
        </p:nvPicPr>
        <p:blipFill>
          <a:blip r:embed="rId2"/>
          <a:stretch>
            <a:fillRect/>
          </a:stretch>
        </p:blipFill>
        <p:spPr>
          <a:xfrm>
            <a:off x="348152" y="951722"/>
            <a:ext cx="8403961" cy="5645021"/>
          </a:xfrm>
          <a:prstGeom prst="rect">
            <a:avLst/>
          </a:prstGeom>
        </p:spPr>
      </p:pic>
    </p:spTree>
    <p:extLst>
      <p:ext uri="{BB962C8B-B14F-4D97-AF65-F5344CB8AC3E}">
        <p14:creationId xmlns:p14="http://schemas.microsoft.com/office/powerpoint/2010/main" val="2617077003"/>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FEE_project_presentation1_Template[1]</Template>
  <TotalTime>268</TotalTime>
  <Words>905</Words>
  <Application>Microsoft Office PowerPoint</Application>
  <PresentationFormat>On-screen Show (4:3)</PresentationFormat>
  <Paragraphs>91</Paragraphs>
  <Slides>24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Arial</vt:lpstr>
      <vt:lpstr>Arial Black</vt:lpstr>
      <vt:lpstr>Bell MT</vt:lpstr>
      <vt:lpstr>Calibri</vt:lpstr>
      <vt:lpstr>Century Schoolbook</vt:lpstr>
      <vt:lpstr>Consolas</vt:lpstr>
      <vt:lpstr>Courier New</vt:lpstr>
      <vt:lpstr>Google Sans</vt:lpstr>
      <vt:lpstr>inherit</vt:lpstr>
      <vt:lpstr>Symbol</vt:lpstr>
      <vt:lpstr>Times New Roman</vt:lpstr>
      <vt:lpstr>Tw Cen MT Condensed Extra Bold</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 bansal</dc:creator>
  <cp:lastModifiedBy>Khushi bansal</cp:lastModifiedBy>
  <cp:revision>16</cp:revision>
  <dcterms:created xsi:type="dcterms:W3CDTF">2023-09-28T10:46:17Z</dcterms:created>
  <dcterms:modified xsi:type="dcterms:W3CDTF">2023-12-07T05:19:39Z</dcterms:modified>
</cp:coreProperties>
</file>